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49D725-AF79-4FB6-8D02-83EAC61E3211}" type="datetimeFigureOut">
              <a:rPr lang="en-US" smtClean="0"/>
              <a:t>26/01/14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AU"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449D725-AF79-4FB6-8D02-83EAC61E3211}" type="datetimeFigureOut">
              <a:rPr lang="en-US" smtClean="0"/>
              <a:t>26/01/14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449D725-AF79-4FB6-8D02-83EAC61E3211}" type="datetimeFigureOut">
              <a:rPr lang="en-US" smtClean="0"/>
              <a:t>26/01/14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AU" smtClean="0"/>
              <a:t>Click to edit Master title style</a:t>
            </a:r>
            <a:endParaRPr lang="en-US" dirty="0"/>
          </a:p>
        </p:txBody>
      </p:sp>
      <p:sp>
        <p:nvSpPr>
          <p:cNvPr id="4" name="Date Placeholder 3"/>
          <p:cNvSpPr>
            <a:spLocks noGrp="1"/>
          </p:cNvSpPr>
          <p:nvPr>
            <p:ph type="dt" sz="half" idx="10"/>
          </p:nvPr>
        </p:nvSpPr>
        <p:spPr/>
        <p:txBody>
          <a:bodyPr/>
          <a:lstStyle/>
          <a:p>
            <a:fld id="{B449D725-AF79-4FB6-8D02-83EAC61E3211}" type="datetimeFigureOut">
              <a:rPr lang="en-US" smtClean="0"/>
              <a:t>26/01/14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AU"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26/01/14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AU" smtClean="0"/>
              <a:t>Click to edit Master title style</a:t>
            </a:r>
            <a:endParaRPr lang="en-US" dirty="0"/>
          </a:p>
        </p:txBody>
      </p:sp>
      <p:sp>
        <p:nvSpPr>
          <p:cNvPr id="5" name="Date Placeholder 4"/>
          <p:cNvSpPr>
            <a:spLocks noGrp="1"/>
          </p:cNvSpPr>
          <p:nvPr>
            <p:ph type="dt" sz="half" idx="10"/>
          </p:nvPr>
        </p:nvSpPr>
        <p:spPr/>
        <p:txBody>
          <a:bodyPr/>
          <a:lstStyle/>
          <a:p>
            <a:fld id="{B449D725-AF79-4FB6-8D02-83EAC61E3211}" type="datetimeFigureOut">
              <a:rPr lang="en-US" smtClean="0"/>
              <a:t>26/01/14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7" name="Date Placeholder 6"/>
          <p:cNvSpPr>
            <a:spLocks noGrp="1"/>
          </p:cNvSpPr>
          <p:nvPr>
            <p:ph type="dt" sz="half" idx="10"/>
          </p:nvPr>
        </p:nvSpPr>
        <p:spPr/>
        <p:txBody>
          <a:bodyPr/>
          <a:lstStyle/>
          <a:p>
            <a:fld id="{B449D725-AF79-4FB6-8D02-83EAC61E3211}" type="datetimeFigureOut">
              <a:rPr lang="en-US" smtClean="0"/>
              <a:t>26/01/14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B449D725-AF79-4FB6-8D02-83EAC61E3211}" type="datetimeFigureOut">
              <a:rPr lang="en-US" smtClean="0"/>
              <a:t>26/01/14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26/01/14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26/01/14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AU"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26/01/14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AU"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49D725-AF79-4FB6-8D02-83EAC61E3211}" type="datetimeFigureOut">
              <a:rPr lang="en-US" smtClean="0"/>
              <a:t>26/01/14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76629CB-7937-4506-A327-ACF88B95BB0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acplus.com.au/secure/Searchlight?searchbox=eles-012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The riches below</a:t>
            </a:r>
          </a:p>
          <a:p>
            <a:endParaRPr lang="en-US" dirty="0"/>
          </a:p>
        </p:txBody>
      </p:sp>
      <p:sp>
        <p:nvSpPr>
          <p:cNvPr id="2" name="Title 1"/>
          <p:cNvSpPr>
            <a:spLocks noGrp="1"/>
          </p:cNvSpPr>
          <p:nvPr>
            <p:ph type="ctrTitle"/>
          </p:nvPr>
        </p:nvSpPr>
        <p:spPr/>
        <p:txBody>
          <a:bodyPr/>
          <a:lstStyle/>
          <a:p>
            <a:r>
              <a:rPr lang="en-US" dirty="0" smtClean="0"/>
              <a:t>Precious Resources</a:t>
            </a:r>
            <a:endParaRPr lang="en-US" dirty="0"/>
          </a:p>
        </p:txBody>
      </p:sp>
    </p:spTree>
    <p:extLst>
      <p:ext uri="{BB962C8B-B14F-4D97-AF65-F5344CB8AC3E}">
        <p14:creationId xmlns:p14="http://schemas.microsoft.com/office/powerpoint/2010/main" val="35490414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7-1_source2.jpg"/>
          <p:cNvPicPr>
            <a:picLocks noGrp="1" noChangeAspect="1"/>
          </p:cNvPicPr>
          <p:nvPr>
            <p:ph sz="quarter" idx="13"/>
          </p:nvPr>
        </p:nvPicPr>
        <p:blipFill>
          <a:blip r:embed="rId2">
            <a:extLst>
              <a:ext uri="{28A0092B-C50C-407E-A947-70E740481C1C}">
                <a14:useLocalDpi xmlns:a14="http://schemas.microsoft.com/office/drawing/2010/main" val="0"/>
              </a:ext>
            </a:extLst>
          </a:blip>
          <a:srcRect t="10679" b="10679"/>
          <a:stretch>
            <a:fillRect/>
          </a:stretch>
        </p:blipFill>
        <p:spPr/>
      </p:pic>
      <p:sp>
        <p:nvSpPr>
          <p:cNvPr id="5" name="Rectangle 4"/>
          <p:cNvSpPr/>
          <p:nvPr/>
        </p:nvSpPr>
        <p:spPr>
          <a:xfrm>
            <a:off x="498474" y="1299900"/>
            <a:ext cx="8147051" cy="369332"/>
          </a:xfrm>
          <a:prstGeom prst="rect">
            <a:avLst/>
          </a:prstGeom>
        </p:spPr>
        <p:txBody>
          <a:bodyPr wrap="square">
            <a:spAutoFit/>
          </a:bodyPr>
          <a:lstStyle/>
          <a:p>
            <a:pPr algn="ctr"/>
            <a:r>
              <a:rPr lang="en-US" dirty="0"/>
              <a:t>An open-cut gold mine at </a:t>
            </a:r>
            <a:r>
              <a:rPr lang="en-US" dirty="0" err="1"/>
              <a:t>Kalgoorlie</a:t>
            </a:r>
            <a:r>
              <a:rPr lang="en-US" dirty="0"/>
              <a:t>, Western Australia</a:t>
            </a:r>
          </a:p>
        </p:txBody>
      </p:sp>
    </p:spTree>
    <p:extLst>
      <p:ext uri="{BB962C8B-B14F-4D97-AF65-F5344CB8AC3E}">
        <p14:creationId xmlns:p14="http://schemas.microsoft.com/office/powerpoint/2010/main" val="1811537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EXTRACTING THE </a:t>
            </a:r>
            <a:r>
              <a:rPr lang="en-US" b="1" dirty="0" smtClean="0"/>
              <a:t>METAL</a:t>
            </a:r>
            <a:endParaRPr lang="en-US" dirty="0"/>
          </a:p>
        </p:txBody>
      </p:sp>
      <p:sp>
        <p:nvSpPr>
          <p:cNvPr id="3" name="Content Placeholder 2"/>
          <p:cNvSpPr>
            <a:spLocks noGrp="1"/>
          </p:cNvSpPr>
          <p:nvPr>
            <p:ph sz="quarter" idx="13"/>
          </p:nvPr>
        </p:nvSpPr>
        <p:spPr/>
        <p:txBody>
          <a:bodyPr/>
          <a:lstStyle/>
          <a:p>
            <a:r>
              <a:rPr lang="en-US" dirty="0"/>
              <a:t>After the rock containing a mineral ore is removed from the ground, the valuable part of it, the metal, is extracted. The method of extraction (or separation) varies from metal to metal. Most methods involve three separate stages.</a:t>
            </a:r>
          </a:p>
        </p:txBody>
      </p:sp>
    </p:spTree>
    <p:extLst>
      <p:ext uri="{BB962C8B-B14F-4D97-AF65-F5344CB8AC3E}">
        <p14:creationId xmlns:p14="http://schemas.microsoft.com/office/powerpoint/2010/main" val="16365161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i="1" dirty="0"/>
              <a:t>Concentration of the mineral ore</a:t>
            </a:r>
            <a:r>
              <a:rPr lang="en-US" dirty="0"/>
              <a:t>. The useful rock taken from the ground is a mixture of the useful mineral ore and unwanted sand, soil and other minerals. The unwanted substances are called gangue. </a:t>
            </a:r>
          </a:p>
        </p:txBody>
      </p:sp>
    </p:spTree>
    <p:extLst>
      <p:ext uri="{BB962C8B-B14F-4D97-AF65-F5344CB8AC3E}">
        <p14:creationId xmlns:p14="http://schemas.microsoft.com/office/powerpoint/2010/main" val="28520158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i="1" dirty="0"/>
              <a:t>Reduction of the mineral ore to the metal</a:t>
            </a:r>
            <a:r>
              <a:rPr lang="en-US" dirty="0"/>
              <a:t>. This involves a number of chemical reactions because the mineral ore is a pure substance, not a mixture. The reduction process often involves smelting, in which the mineral ore is melted. The reduction of </a:t>
            </a:r>
            <a:r>
              <a:rPr lang="en-US" dirty="0" err="1"/>
              <a:t>aluminium</a:t>
            </a:r>
            <a:r>
              <a:rPr lang="en-US" dirty="0"/>
              <a:t> ore requires additional and expensive processes, which is one of the reasons why recycling </a:t>
            </a:r>
            <a:r>
              <a:rPr lang="en-US" dirty="0" err="1"/>
              <a:t>aluminium</a:t>
            </a:r>
            <a:r>
              <a:rPr lang="en-US" dirty="0"/>
              <a:t> cans is so important.</a:t>
            </a:r>
          </a:p>
        </p:txBody>
      </p:sp>
    </p:spTree>
    <p:extLst>
      <p:ext uri="{BB962C8B-B14F-4D97-AF65-F5344CB8AC3E}">
        <p14:creationId xmlns:p14="http://schemas.microsoft.com/office/powerpoint/2010/main" val="25909221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pPr marL="0" indent="0">
              <a:buNone/>
            </a:pPr>
            <a:endParaRPr lang="en-US" dirty="0"/>
          </a:p>
          <a:p>
            <a:r>
              <a:rPr lang="en-US" i="1" dirty="0"/>
              <a:t>Purification of the metal</a:t>
            </a:r>
            <a:r>
              <a:rPr lang="en-US" dirty="0"/>
              <a:t>. Most metals obtained from the reduction process still contain impurities. These are removed using various chemical processes to produce the pure metal.</a:t>
            </a:r>
          </a:p>
          <a:p>
            <a:endParaRPr lang="en-US" dirty="0"/>
          </a:p>
        </p:txBody>
      </p:sp>
    </p:spTree>
    <p:extLst>
      <p:ext uri="{BB962C8B-B14F-4D97-AF65-F5344CB8AC3E}">
        <p14:creationId xmlns:p14="http://schemas.microsoft.com/office/powerpoint/2010/main" val="104747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7-1_source3.jpg"/>
          <p:cNvPicPr>
            <a:picLocks noGrp="1" noChangeAspect="1"/>
          </p:cNvPicPr>
          <p:nvPr>
            <p:ph sz="quarter" idx="13"/>
          </p:nvPr>
        </p:nvPicPr>
        <p:blipFill>
          <a:blip r:embed="rId2">
            <a:extLst>
              <a:ext uri="{28A0092B-C50C-407E-A947-70E740481C1C}">
                <a14:useLocalDpi xmlns:a14="http://schemas.microsoft.com/office/drawing/2010/main" val="0"/>
              </a:ext>
            </a:extLst>
          </a:blip>
          <a:srcRect t="4956" b="4956"/>
          <a:stretch>
            <a:fillRect/>
          </a:stretch>
        </p:blipFill>
        <p:spPr/>
      </p:pic>
      <p:sp>
        <p:nvSpPr>
          <p:cNvPr id="5" name="Rectangle 4"/>
          <p:cNvSpPr/>
          <p:nvPr/>
        </p:nvSpPr>
        <p:spPr>
          <a:xfrm>
            <a:off x="498474" y="1301113"/>
            <a:ext cx="8147051" cy="369332"/>
          </a:xfrm>
          <a:prstGeom prst="rect">
            <a:avLst/>
          </a:prstGeom>
        </p:spPr>
        <p:txBody>
          <a:bodyPr wrap="square">
            <a:spAutoFit/>
          </a:bodyPr>
          <a:lstStyle/>
          <a:p>
            <a:pPr algn="ctr"/>
            <a:r>
              <a:rPr lang="en-US" dirty="0"/>
              <a:t>Hot liquid iron being poured from a melting pot</a:t>
            </a:r>
          </a:p>
        </p:txBody>
      </p:sp>
    </p:spTree>
    <p:extLst>
      <p:ext uri="{BB962C8B-B14F-4D97-AF65-F5344CB8AC3E}">
        <p14:creationId xmlns:p14="http://schemas.microsoft.com/office/powerpoint/2010/main" val="1637449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sz="quarter" idx="13"/>
          </p:nvPr>
        </p:nvSpPr>
        <p:spPr/>
        <p:txBody>
          <a:bodyPr/>
          <a:lstStyle/>
          <a:p>
            <a:r>
              <a:rPr lang="en-US" dirty="0" smtClean="0">
                <a:hlinkClick r:id="rId2"/>
              </a:rPr>
              <a:t>Mining and Australia's Environment</a:t>
            </a:r>
            <a:endParaRPr lang="en-US" dirty="0"/>
          </a:p>
        </p:txBody>
      </p:sp>
    </p:spTree>
    <p:extLst>
      <p:ext uri="{BB962C8B-B14F-4D97-AF65-F5344CB8AC3E}">
        <p14:creationId xmlns:p14="http://schemas.microsoft.com/office/powerpoint/2010/main" val="36156707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When people describe Australia as being rich in resources, they are talking about coal, natural gas, oil, iron, copper, uranium and a host of precious minerals. But when it comes to the most precious resource of all — water — Australia is sadly lacking. Apart from Antarctica, Australia is the driest continent on Earth. All of our resources, whether they are fuels, precious minerals or water, must be used wisely to ensure that our future is sustainable — that is, a future in which we and generations to come can live in a healthy environment.</a:t>
            </a:r>
          </a:p>
        </p:txBody>
      </p:sp>
    </p:spTree>
    <p:extLst>
      <p:ext uri="{BB962C8B-B14F-4D97-AF65-F5344CB8AC3E}">
        <p14:creationId xmlns:p14="http://schemas.microsoft.com/office/powerpoint/2010/main" val="18626258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The Earth's crust contains a vast range of resources used to make things that we take for granted every day; buildings, furniture, cars and plastics (including nylon and polyester) are just a few examples. It also provides the resources used to make fuels such as petrol, natural gas and coal.</a:t>
            </a:r>
          </a:p>
        </p:txBody>
      </p:sp>
    </p:spTree>
    <p:extLst>
      <p:ext uri="{BB962C8B-B14F-4D97-AF65-F5344CB8AC3E}">
        <p14:creationId xmlns:p14="http://schemas.microsoft.com/office/powerpoint/2010/main" val="1630077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Earth's </a:t>
            </a:r>
            <a:r>
              <a:rPr lang="en-US" b="1" dirty="0" smtClean="0"/>
              <a:t>crust</a:t>
            </a:r>
            <a:endParaRPr lang="en-US" dirty="0"/>
          </a:p>
        </p:txBody>
      </p:sp>
      <p:sp>
        <p:nvSpPr>
          <p:cNvPr id="3" name="Content Placeholder 2"/>
          <p:cNvSpPr>
            <a:spLocks noGrp="1"/>
          </p:cNvSpPr>
          <p:nvPr>
            <p:ph sz="quarter" idx="13"/>
          </p:nvPr>
        </p:nvSpPr>
        <p:spPr/>
        <p:txBody>
          <a:bodyPr>
            <a:normAutofit/>
          </a:bodyPr>
          <a:lstStyle/>
          <a:p>
            <a:r>
              <a:rPr lang="en-US" dirty="0" smtClean="0"/>
              <a:t>The </a:t>
            </a:r>
            <a:r>
              <a:rPr lang="en-US" dirty="0"/>
              <a:t>outer layer or crust of the Earth, which includes all landforms, rocks and soil, is made mostly of solid rock. A bit like a shell, it covers the whole planet. It varies in thickness from about 8 </a:t>
            </a:r>
            <a:r>
              <a:rPr lang="en-US" dirty="0" err="1"/>
              <a:t>kilometres</a:t>
            </a:r>
            <a:r>
              <a:rPr lang="en-US" dirty="0"/>
              <a:t> below the oceans to about 40 </a:t>
            </a:r>
            <a:r>
              <a:rPr lang="en-US" dirty="0" err="1"/>
              <a:t>kilometres</a:t>
            </a:r>
            <a:r>
              <a:rPr lang="en-US" dirty="0"/>
              <a:t> below the continents.</a:t>
            </a:r>
          </a:p>
          <a:p>
            <a:r>
              <a:rPr lang="en-US" dirty="0"/>
              <a:t>The metals used in buildings, road vehicles, trams and trains, all electronic devices and many other are obtained from minerals found in the Earth's crust. Minerals are the natural substances that make up rocks, which are mixtures of two or more minerals. A substance that contains minerals of value is called a mineral ore.</a:t>
            </a:r>
          </a:p>
          <a:p>
            <a:r>
              <a:rPr lang="en-US" dirty="0"/>
              <a:t>Minerals are non-renewable resources, because when they are mined and used they don't replace themselves quickly — in fact, it can take millions of years.</a:t>
            </a:r>
          </a:p>
          <a:p>
            <a:endParaRPr lang="en-US" dirty="0"/>
          </a:p>
        </p:txBody>
      </p:sp>
    </p:spTree>
    <p:extLst>
      <p:ext uri="{BB962C8B-B14F-4D97-AF65-F5344CB8AC3E}">
        <p14:creationId xmlns:p14="http://schemas.microsoft.com/office/powerpoint/2010/main" val="1491017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530471664"/>
              </p:ext>
            </p:extLst>
          </p:nvPr>
        </p:nvGraphicFramePr>
        <p:xfrm>
          <a:off x="609600" y="1600200"/>
          <a:ext cx="7924800" cy="2595880"/>
        </p:xfrm>
        <a:graphic>
          <a:graphicData uri="http://schemas.openxmlformats.org/drawingml/2006/table">
            <a:tbl>
              <a:tblPr firstRow="1" bandRow="1">
                <a:tableStyleId>{9DCAF9ED-07DC-4A11-8D7F-57B35C25682E}</a:tableStyleId>
              </a:tblPr>
              <a:tblGrid>
                <a:gridCol w="3962400"/>
                <a:gridCol w="3962400"/>
              </a:tblGrid>
              <a:tr h="370840">
                <a:tc>
                  <a:txBody>
                    <a:bodyPr/>
                    <a:lstStyle/>
                    <a:p>
                      <a:pPr algn="ctr"/>
                      <a:r>
                        <a:rPr lang="en-US" dirty="0"/>
                        <a:t>Mineral ore</a:t>
                      </a:r>
                    </a:p>
                  </a:txBody>
                  <a:tcPr marL="88946" marR="88946" anchor="ctr"/>
                </a:tc>
                <a:tc>
                  <a:txBody>
                    <a:bodyPr/>
                    <a:lstStyle/>
                    <a:p>
                      <a:pPr algn="ctr"/>
                      <a:r>
                        <a:rPr lang="en-US"/>
                        <a:t>Metal</a:t>
                      </a:r>
                    </a:p>
                  </a:txBody>
                  <a:tcPr marL="88946" marR="88946" anchor="ctr"/>
                </a:tc>
              </a:tr>
              <a:tr h="370840">
                <a:tc>
                  <a:txBody>
                    <a:bodyPr/>
                    <a:lstStyle/>
                    <a:p>
                      <a:pPr algn="ctr"/>
                      <a:r>
                        <a:rPr lang="en-US"/>
                        <a:t>Bauxite</a:t>
                      </a:r>
                    </a:p>
                  </a:txBody>
                  <a:tcPr marL="88946" marR="88946" anchor="ctr"/>
                </a:tc>
                <a:tc>
                  <a:txBody>
                    <a:bodyPr/>
                    <a:lstStyle/>
                    <a:p>
                      <a:pPr algn="ctr"/>
                      <a:r>
                        <a:rPr lang="en-US"/>
                        <a:t>Aluminium</a:t>
                      </a:r>
                    </a:p>
                  </a:txBody>
                  <a:tcPr marL="88946" marR="88946" anchor="ctr"/>
                </a:tc>
              </a:tr>
              <a:tr h="370840">
                <a:tc>
                  <a:txBody>
                    <a:bodyPr/>
                    <a:lstStyle/>
                    <a:p>
                      <a:pPr algn="ctr"/>
                      <a:r>
                        <a:rPr lang="en-US"/>
                        <a:t>Galena</a:t>
                      </a:r>
                    </a:p>
                  </a:txBody>
                  <a:tcPr marL="88946" marR="88946" anchor="ctr"/>
                </a:tc>
                <a:tc>
                  <a:txBody>
                    <a:bodyPr/>
                    <a:lstStyle/>
                    <a:p>
                      <a:pPr algn="ctr"/>
                      <a:r>
                        <a:rPr lang="en-US"/>
                        <a:t>Lead</a:t>
                      </a:r>
                    </a:p>
                  </a:txBody>
                  <a:tcPr marL="88946" marR="88946" anchor="ctr"/>
                </a:tc>
              </a:tr>
              <a:tr h="370840">
                <a:tc>
                  <a:txBody>
                    <a:bodyPr/>
                    <a:lstStyle/>
                    <a:p>
                      <a:pPr algn="ctr"/>
                      <a:r>
                        <a:rPr lang="en-US"/>
                        <a:t>Sphalerite</a:t>
                      </a:r>
                    </a:p>
                  </a:txBody>
                  <a:tcPr marL="88946" marR="88946" anchor="ctr"/>
                </a:tc>
                <a:tc>
                  <a:txBody>
                    <a:bodyPr/>
                    <a:lstStyle/>
                    <a:p>
                      <a:pPr algn="ctr"/>
                      <a:r>
                        <a:rPr lang="en-US"/>
                        <a:t>Zinc</a:t>
                      </a:r>
                    </a:p>
                  </a:txBody>
                  <a:tcPr marL="88946" marR="88946" anchor="ctr"/>
                </a:tc>
              </a:tr>
              <a:tr h="370840">
                <a:tc>
                  <a:txBody>
                    <a:bodyPr/>
                    <a:lstStyle/>
                    <a:p>
                      <a:pPr algn="ctr"/>
                      <a:r>
                        <a:rPr lang="en-US"/>
                        <a:t>Haematite</a:t>
                      </a:r>
                    </a:p>
                  </a:txBody>
                  <a:tcPr marL="88946" marR="88946" anchor="ctr"/>
                </a:tc>
                <a:tc>
                  <a:txBody>
                    <a:bodyPr/>
                    <a:lstStyle/>
                    <a:p>
                      <a:pPr algn="ctr"/>
                      <a:r>
                        <a:rPr lang="en-US"/>
                        <a:t>Iron</a:t>
                      </a:r>
                    </a:p>
                  </a:txBody>
                  <a:tcPr marL="88946" marR="88946" anchor="ctr"/>
                </a:tc>
              </a:tr>
              <a:tr h="370840">
                <a:tc>
                  <a:txBody>
                    <a:bodyPr/>
                    <a:lstStyle/>
                    <a:p>
                      <a:pPr algn="ctr"/>
                      <a:r>
                        <a:rPr lang="en-US"/>
                        <a:t>Pentlandite</a:t>
                      </a:r>
                    </a:p>
                  </a:txBody>
                  <a:tcPr marL="88946" marR="88946" anchor="ctr"/>
                </a:tc>
                <a:tc>
                  <a:txBody>
                    <a:bodyPr/>
                    <a:lstStyle/>
                    <a:p>
                      <a:pPr algn="ctr"/>
                      <a:r>
                        <a:rPr lang="en-US"/>
                        <a:t>Nickel</a:t>
                      </a:r>
                    </a:p>
                  </a:txBody>
                  <a:tcPr marL="88946" marR="88946" anchor="ctr"/>
                </a:tc>
              </a:tr>
              <a:tr h="370840">
                <a:tc>
                  <a:txBody>
                    <a:bodyPr/>
                    <a:lstStyle/>
                    <a:p>
                      <a:pPr algn="ctr"/>
                      <a:r>
                        <a:rPr lang="en-US"/>
                        <a:t>Chalcopyrite</a:t>
                      </a:r>
                    </a:p>
                  </a:txBody>
                  <a:tcPr marL="88946" marR="88946" anchor="ctr"/>
                </a:tc>
                <a:tc>
                  <a:txBody>
                    <a:bodyPr/>
                    <a:lstStyle/>
                    <a:p>
                      <a:pPr algn="ctr"/>
                      <a:r>
                        <a:rPr lang="en-US" dirty="0"/>
                        <a:t>Copper</a:t>
                      </a:r>
                    </a:p>
                  </a:txBody>
                  <a:tcPr marL="88946" marR="88946" anchor="ctr"/>
                </a:tc>
              </a:tr>
            </a:tbl>
          </a:graphicData>
        </a:graphic>
      </p:graphicFrame>
    </p:spTree>
    <p:extLst>
      <p:ext uri="{BB962C8B-B14F-4D97-AF65-F5344CB8AC3E}">
        <p14:creationId xmlns:p14="http://schemas.microsoft.com/office/powerpoint/2010/main" val="7682086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that!</a:t>
            </a:r>
            <a:endParaRPr lang="en-US" dirty="0"/>
          </a:p>
        </p:txBody>
      </p:sp>
      <p:sp>
        <p:nvSpPr>
          <p:cNvPr id="3" name="Content Placeholder 2"/>
          <p:cNvSpPr>
            <a:spLocks noGrp="1"/>
          </p:cNvSpPr>
          <p:nvPr>
            <p:ph sz="quarter" idx="13"/>
          </p:nvPr>
        </p:nvSpPr>
        <p:spPr/>
        <p:txBody>
          <a:bodyPr/>
          <a:lstStyle/>
          <a:p>
            <a:r>
              <a:rPr lang="en-US" dirty="0"/>
              <a:t>To get an idea of how thin the Earth's crust is, take a medium-sized apple and cut it half. Now imagine that the apple is the Earth — the crust by comparison is as thin as the apple skin!</a:t>
            </a:r>
          </a:p>
        </p:txBody>
      </p:sp>
    </p:spTree>
    <p:extLst>
      <p:ext uri="{BB962C8B-B14F-4D97-AF65-F5344CB8AC3E}">
        <p14:creationId xmlns:p14="http://schemas.microsoft.com/office/powerpoint/2010/main" val="37513437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Needle in a </a:t>
            </a:r>
            <a:r>
              <a:rPr lang="en-US" b="1" dirty="0" smtClean="0"/>
              <a:t>haystack</a:t>
            </a:r>
            <a:endParaRPr lang="en-US" dirty="0"/>
          </a:p>
        </p:txBody>
      </p:sp>
      <p:sp>
        <p:nvSpPr>
          <p:cNvPr id="3" name="Content Placeholder 2"/>
          <p:cNvSpPr>
            <a:spLocks noGrp="1"/>
          </p:cNvSpPr>
          <p:nvPr>
            <p:ph sz="quarter" idx="13"/>
          </p:nvPr>
        </p:nvSpPr>
        <p:spPr/>
        <p:txBody>
          <a:bodyPr>
            <a:normAutofit/>
          </a:bodyPr>
          <a:lstStyle/>
          <a:p>
            <a:r>
              <a:rPr lang="en-US" dirty="0" smtClean="0"/>
              <a:t>The </a:t>
            </a:r>
            <a:r>
              <a:rPr lang="en-US" dirty="0"/>
              <a:t>amount of any mineral in the Earth's crust varies greatly from place to place. Before any mining can be done, enough of a useful mineral resource must be found in a single location to make mining it financially worthwhile. The task of mineral exploration — that is, finding useful resources worth mining — is a bit like finding a needle in a haystack.</a:t>
            </a:r>
          </a:p>
          <a:p>
            <a:r>
              <a:rPr lang="en-US" dirty="0"/>
              <a:t>Satellites equipped with cameras, radar and other sensors are used to look for features on the surface that provide clues about what could be below. Some minerals in the crust dissolve in rain and running water. They get washed into creeks and rivers, sometimes adding </a:t>
            </a:r>
            <a:r>
              <a:rPr lang="en-US" dirty="0" err="1"/>
              <a:t>colour</a:t>
            </a:r>
            <a:r>
              <a:rPr lang="en-US" dirty="0"/>
              <a:t> or chemical properties that can be detected by satellites, planes or geologists on the ground.</a:t>
            </a:r>
          </a:p>
          <a:p>
            <a:r>
              <a:rPr lang="en-US" dirty="0"/>
              <a:t>Some minerals, such as those that contain iron, nickel and cobalt, can be detected because of their magnetic properties.</a:t>
            </a:r>
          </a:p>
          <a:p>
            <a:endParaRPr lang="en-US" dirty="0"/>
          </a:p>
        </p:txBody>
      </p:sp>
    </p:spTree>
    <p:extLst>
      <p:ext uri="{BB962C8B-B14F-4D97-AF65-F5344CB8AC3E}">
        <p14:creationId xmlns:p14="http://schemas.microsoft.com/office/powerpoint/2010/main" val="20732201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MINING THE MINERAL </a:t>
            </a:r>
            <a:r>
              <a:rPr lang="en-US" b="1" dirty="0" smtClean="0"/>
              <a:t>ORE</a:t>
            </a:r>
            <a:endParaRPr lang="en-US" dirty="0"/>
          </a:p>
        </p:txBody>
      </p:sp>
      <p:sp>
        <p:nvSpPr>
          <p:cNvPr id="3" name="Content Placeholder 2"/>
          <p:cNvSpPr>
            <a:spLocks noGrp="1"/>
          </p:cNvSpPr>
          <p:nvPr>
            <p:ph sz="quarter" idx="13"/>
          </p:nvPr>
        </p:nvSpPr>
        <p:spPr/>
        <p:txBody>
          <a:bodyPr/>
          <a:lstStyle/>
          <a:p>
            <a:r>
              <a:rPr lang="en-US" dirty="0" smtClean="0"/>
              <a:t>The </a:t>
            </a:r>
            <a:r>
              <a:rPr lang="en-US" dirty="0"/>
              <a:t>process of removing the mineral ore from the ground is called mining. The method used for mining depends on several factors, including:</a:t>
            </a:r>
          </a:p>
          <a:p>
            <a:r>
              <a:rPr lang="en-US" dirty="0"/>
              <a:t>how close the mineral ore is to the surface</a:t>
            </a:r>
          </a:p>
          <a:p>
            <a:r>
              <a:rPr lang="en-US" dirty="0"/>
              <a:t>how much rock lies above the mineral ore</a:t>
            </a:r>
          </a:p>
          <a:p>
            <a:r>
              <a:rPr lang="en-US" dirty="0"/>
              <a:t>what type of rock lies above the mineral ore.</a:t>
            </a:r>
          </a:p>
          <a:p>
            <a:endParaRPr lang="en-US" dirty="0"/>
          </a:p>
        </p:txBody>
      </p:sp>
    </p:spTree>
    <p:extLst>
      <p:ext uri="{BB962C8B-B14F-4D97-AF65-F5344CB8AC3E}">
        <p14:creationId xmlns:p14="http://schemas.microsoft.com/office/powerpoint/2010/main" val="27114385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lnSpcReduction="10000"/>
          </a:bodyPr>
          <a:lstStyle/>
          <a:p>
            <a:r>
              <a:rPr lang="en-US" dirty="0"/>
              <a:t>Open-cut mining is a method of mining mineral ores that are close to the surface. A large hole is made to expose the rocks containing the mineral ores. Explosives are used to break up the rock and huge trucks are used to transport the soil and rocks out of the mine.</a:t>
            </a:r>
          </a:p>
          <a:p>
            <a:r>
              <a:rPr lang="en-US" dirty="0"/>
              <a:t>If the mineral ores are deep below the surface, underground mining is undertaken. Shafts and tunnels are dug deep into the ground to reach the mineral ore. Underground mining is more dangerous and expensive than open-cut mining. Shafts can be as deep as 4 </a:t>
            </a:r>
            <a:r>
              <a:rPr lang="en-US" dirty="0" err="1"/>
              <a:t>kilometres</a:t>
            </a:r>
            <a:r>
              <a:rPr lang="en-US" dirty="0"/>
              <a:t>. Temperatures in underground mines are high and there may be some danger from flooding, gas leaks or tunnels caving in.</a:t>
            </a:r>
          </a:p>
          <a:p>
            <a:endParaRPr lang="en-US" dirty="0"/>
          </a:p>
        </p:txBody>
      </p:sp>
    </p:spTree>
    <p:extLst>
      <p:ext uri="{BB962C8B-B14F-4D97-AF65-F5344CB8AC3E}">
        <p14:creationId xmlns:p14="http://schemas.microsoft.com/office/powerpoint/2010/main" val="777515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197</TotalTime>
  <Words>945</Words>
  <Application>Microsoft Macintosh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Horizon</vt:lpstr>
      <vt:lpstr>Precious Resources</vt:lpstr>
      <vt:lpstr>PowerPoint Presentation</vt:lpstr>
      <vt:lpstr>PowerPoint Presentation</vt:lpstr>
      <vt:lpstr>The Earth's crust</vt:lpstr>
      <vt:lpstr>PowerPoint Presentation</vt:lpstr>
      <vt:lpstr>How about that!</vt:lpstr>
      <vt:lpstr>Needle in a haystack</vt:lpstr>
      <vt:lpstr>MINING THE MINERAL ORE</vt:lpstr>
      <vt:lpstr>PowerPoint Presentation</vt:lpstr>
      <vt:lpstr>PowerPoint Presentation</vt:lpstr>
      <vt:lpstr>EXTRACTING THE METAL</vt:lpstr>
      <vt:lpstr>PowerPoint Presentation</vt:lpstr>
      <vt:lpstr>PowerPoint Presentation</vt:lpstr>
      <vt:lpstr>PowerPoint Presentation</vt:lpstr>
      <vt:lpstr>PowerPoint Presentation</vt:lpstr>
      <vt:lpstr>Video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Precious Resources</dc:title>
  <dc:creator>Paul Boidin</dc:creator>
  <cp:lastModifiedBy>Paul Boidin</cp:lastModifiedBy>
  <cp:revision>4</cp:revision>
  <dcterms:created xsi:type="dcterms:W3CDTF">2013-07-15T08:00:35Z</dcterms:created>
  <dcterms:modified xsi:type="dcterms:W3CDTF">2014-01-26T02:39:54Z</dcterms:modified>
</cp:coreProperties>
</file>