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59" r:id="rId5"/>
    <p:sldId id="257" r:id="rId6"/>
    <p:sldId id="266" r:id="rId7"/>
    <p:sldId id="261" r:id="rId8"/>
    <p:sldId id="262" r:id="rId9"/>
    <p:sldId id="263" r:id="rId10"/>
    <p:sldId id="267" r:id="rId11"/>
    <p:sldId id="264" r:id="rId12"/>
    <p:sldId id="26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2969"/>
  </p:normalViewPr>
  <p:slideViewPr>
    <p:cSldViewPr snapToGrid="0" snapToObjects="1">
      <p:cViewPr varScale="1">
        <p:scale>
          <a:sx n="58" d="100"/>
          <a:sy n="58" d="100"/>
        </p:scale>
        <p:origin x="104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GB"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fld id="{1778F24D-EB19-4AE0-B015-2BEA6D5224F2}" type="datetimeFigureOut">
              <a:rPr lang="en-US" smtClean="0"/>
              <a:t>10/4/16</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GB"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GB"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1778F24D-EB19-4AE0-B015-2BEA6D5224F2}" type="datetimeFigureOut">
              <a:rPr lang="en-US" smtClean="0"/>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1778F24D-EB19-4AE0-B015-2BEA6D5224F2}" type="datetimeFigureOut">
              <a:rPr lang="en-US" smtClean="0"/>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1778F24D-EB19-4AE0-B015-2BEA6D5224F2}" type="datetimeFigureOut">
              <a:rPr lang="en-US" smtClean="0"/>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GB"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778F24D-EB19-4AE0-B015-2BEA6D5224F2}" type="datetimeFigureOut">
              <a:rPr lang="en-US" smtClean="0"/>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1778F24D-EB19-4AE0-B015-2BEA6D5224F2}" type="datetimeFigureOut">
              <a:rPr lang="en-US" smtClean="0"/>
              <a:t>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1778F24D-EB19-4AE0-B015-2BEA6D5224F2}" type="datetimeFigureOut">
              <a:rPr lang="en-US" smtClean="0"/>
              <a:t>10/4/16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0D9BD3-E57B-4194-A545-2804EB95D970}"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1778F24D-EB19-4AE0-B015-2BEA6D5224F2}" type="datetimeFigureOut">
              <a:rPr lang="en-US" smtClean="0"/>
              <a:t>10/4/16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0D9BD3-E57B-4194-A545-2804EB95D970}"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8F24D-EB19-4AE0-B015-2BEA6D5224F2}" type="datetimeFigureOut">
              <a:rPr lang="en-US" smtClean="0"/>
              <a:t>10/4/16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0D9BD3-E57B-4194-A545-2804EB95D9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GB"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marL="2290763" indent="-461963">
              <a:tabLst/>
              <a:defRPr sz="2000"/>
            </a:lvl6pPr>
            <a:lvl7pPr marL="2290763" indent="-461963">
              <a:tabLst/>
              <a:defRPr sz="2000"/>
            </a:lvl7pPr>
            <a:lvl8pPr marL="2290763" indent="-461963">
              <a:tabLst/>
              <a:defRPr sz="2000"/>
            </a:lvl8pPr>
            <a:lvl9pPr marL="2290763" indent="-461963">
              <a:tabLst/>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GB"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spcBef>
                <a:spcPts val="6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GB"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90D9BD3-E57B-4194-A545-2804EB95D970}" type="slidenum">
              <a:rPr lang="en-US" smtClean="0"/>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GB"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8F24D-EB19-4AE0-B015-2BEA6D5224F2}" type="datetimeFigureOut">
              <a:rPr lang="en-US" smtClean="0"/>
              <a:t>10/4/16</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7432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6pPr>
      <a:lvl7pPr marL="32051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7pPr>
      <a:lvl8pPr marL="36576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8pPr>
      <a:lvl9pPr marL="41195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a_T0BSZ3J_c"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DorcFBk4sf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pusU90ov8pQ"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Vr8b9SQ68s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Supernatural Elements in Macbeth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53772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Macbeths Reaction to the Supernatural</a:t>
            </a:r>
            <a:br>
              <a:rPr lang="en-US" dirty="0" smtClean="0"/>
            </a:br>
            <a:r>
              <a:rPr lang="pl-PL" sz="1600" dirty="0">
                <a:hlinkClick r:id="rId2"/>
              </a:rPr>
              <a:t>http://</a:t>
            </a:r>
            <a:r>
              <a:rPr lang="pl-PL" sz="1600" dirty="0" err="1">
                <a:hlinkClick r:id="rId2"/>
              </a:rPr>
              <a:t>www.youtube.com</a:t>
            </a:r>
            <a:r>
              <a:rPr lang="pl-PL" sz="1600" dirty="0">
                <a:hlinkClick r:id="rId2"/>
              </a:rPr>
              <a:t>/</a:t>
            </a:r>
            <a:r>
              <a:rPr lang="pl-PL" sz="1600" dirty="0" err="1">
                <a:hlinkClick r:id="rId2"/>
              </a:rPr>
              <a:t>watch?v</a:t>
            </a:r>
            <a:r>
              <a:rPr lang="pl-PL" sz="1600" dirty="0">
                <a:hlinkClick r:id="rId2"/>
              </a:rPr>
              <a:t>=a_T0BSZ3J_c</a:t>
            </a:r>
            <a:endParaRPr lang="en-US" sz="1600" dirty="0"/>
          </a:p>
        </p:txBody>
      </p:sp>
      <p:sp>
        <p:nvSpPr>
          <p:cNvPr id="3" name="Content Placeholder 2"/>
          <p:cNvSpPr>
            <a:spLocks noGrp="1"/>
          </p:cNvSpPr>
          <p:nvPr>
            <p:ph sz="half" idx="1"/>
          </p:nvPr>
        </p:nvSpPr>
        <p:spPr/>
        <p:txBody>
          <a:bodyPr>
            <a:noAutofit/>
          </a:bodyPr>
          <a:lstStyle/>
          <a:p>
            <a:r>
              <a:rPr lang="en-US" sz="1400" dirty="0" smtClean="0"/>
              <a:t>So </a:t>
            </a:r>
            <a:r>
              <a:rPr lang="en-US" sz="1400" dirty="0"/>
              <a:t>far the witches have told </a:t>
            </a:r>
            <a:r>
              <a:rPr lang="en-US" sz="1400" dirty="0" smtClean="0"/>
              <a:t>Macbeth two </a:t>
            </a:r>
            <a:r>
              <a:rPr lang="en-US" sz="1400" dirty="0"/>
              <a:t>things that came true, so it seems like this will culminate in </a:t>
            </a:r>
            <a:r>
              <a:rPr lang="en-US" sz="1400" dirty="0" smtClean="0"/>
              <a:t>him becoming </a:t>
            </a:r>
            <a:r>
              <a:rPr lang="en-US" sz="1400" dirty="0"/>
              <a:t>king. </a:t>
            </a:r>
            <a:endParaRPr lang="en-US" sz="1400" dirty="0" smtClean="0"/>
          </a:p>
          <a:p>
            <a:r>
              <a:rPr lang="en-US" sz="1400" dirty="0" smtClean="0"/>
              <a:t>This </a:t>
            </a:r>
            <a:r>
              <a:rPr lang="en-US" sz="1400" dirty="0"/>
              <a:t>supernatural temptation doesn’t seem like it can be a bad thing, but it can’t be good either. </a:t>
            </a:r>
            <a:r>
              <a:rPr lang="en-US" sz="1400" dirty="0" smtClean="0"/>
              <a:t>Macbeth believes that if </a:t>
            </a:r>
            <a:r>
              <a:rPr lang="en-US" sz="1400" dirty="0"/>
              <a:t>it’s a bad thing, why </a:t>
            </a:r>
            <a:r>
              <a:rPr lang="en-US" sz="1400" dirty="0" smtClean="0"/>
              <a:t>was he </a:t>
            </a:r>
            <a:r>
              <a:rPr lang="en-US" sz="1400" dirty="0"/>
              <a:t>promised a promotion that turned out to be true? </a:t>
            </a:r>
            <a:endParaRPr lang="en-US" sz="1400" dirty="0" smtClean="0"/>
          </a:p>
          <a:p>
            <a:r>
              <a:rPr lang="en-US" sz="1400" dirty="0" smtClean="0"/>
              <a:t>He is asking himself why he is contemplating on murdering the king. The </a:t>
            </a:r>
            <a:r>
              <a:rPr lang="en-US" sz="1400" dirty="0"/>
              <a:t>dangers that actually threaten </a:t>
            </a:r>
            <a:r>
              <a:rPr lang="en-US" sz="1400" dirty="0" smtClean="0"/>
              <a:t>him now </a:t>
            </a:r>
            <a:r>
              <a:rPr lang="en-US" sz="1400" dirty="0"/>
              <a:t>frighten </a:t>
            </a:r>
            <a:r>
              <a:rPr lang="en-US" sz="1400" dirty="0" smtClean="0"/>
              <a:t>him ‘less </a:t>
            </a:r>
            <a:r>
              <a:rPr lang="en-US" sz="1400" dirty="0"/>
              <a:t>than the horrible things I’m imagining</a:t>
            </a:r>
            <a:r>
              <a:rPr lang="en-US" sz="1200" dirty="0" smtClean="0"/>
              <a:t>.’</a:t>
            </a:r>
            <a:r>
              <a:rPr lang="en-US" sz="800" dirty="0"/>
              <a:t>	</a:t>
            </a:r>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034674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the Play</a:t>
            </a:r>
            <a:endParaRPr lang="en-US" dirty="0"/>
          </a:p>
        </p:txBody>
      </p:sp>
      <p:sp>
        <p:nvSpPr>
          <p:cNvPr id="3" name="Content Placeholder 2"/>
          <p:cNvSpPr>
            <a:spLocks noGrp="1"/>
          </p:cNvSpPr>
          <p:nvPr>
            <p:ph sz="half" idx="1"/>
          </p:nvPr>
        </p:nvSpPr>
        <p:spPr>
          <a:xfrm>
            <a:off x="685799" y="2209801"/>
            <a:ext cx="7770813" cy="3657600"/>
          </a:xfrm>
        </p:spPr>
        <p:txBody>
          <a:bodyPr>
            <a:normAutofit fontScale="85000" lnSpcReduction="20000"/>
          </a:bodyPr>
          <a:lstStyle/>
          <a:p>
            <a:r>
              <a:rPr lang="en-US" dirty="0"/>
              <a:t>Each of the instances of the supernatural in Macbeth cause action or are the results of an action. The witches and their prophesy set the plot in motion and Lady Macbeth’s commitment to the supernatural leads her to push Macbeth to fulfill the prophesy. When Macbeth murders the king, strange phenomena occur and disrupt the land. When Macbeth murders </a:t>
            </a:r>
            <a:r>
              <a:rPr lang="en-US" dirty="0" err="1"/>
              <a:t>Banquo</a:t>
            </a:r>
            <a:r>
              <a:rPr lang="en-US" dirty="0"/>
              <a:t>, </a:t>
            </a:r>
            <a:r>
              <a:rPr lang="en-US" dirty="0" err="1"/>
              <a:t>Banquo’s</a:t>
            </a:r>
            <a:r>
              <a:rPr lang="en-US" dirty="0"/>
              <a:t> ghost haunts Macbeth. Each incident is driven by the supernatural. The supernatural is at the very essence of the play</a:t>
            </a:r>
            <a:r>
              <a:rPr lang="en-US" dirty="0" smtClean="0"/>
              <a:t>.</a:t>
            </a:r>
          </a:p>
          <a:p>
            <a:r>
              <a:rPr lang="en-US" dirty="0" smtClean="0"/>
              <a:t>In most of </a:t>
            </a:r>
            <a:r>
              <a:rPr lang="en-US" dirty="0"/>
              <a:t>S</a:t>
            </a:r>
            <a:r>
              <a:rPr lang="en-US" dirty="0" smtClean="0"/>
              <a:t>hakespeare’s plays, the use of the supernatural is used to give another great effect to the plot of the story. In Macbeth, the supernatural abilities of the three witches and the devilish fiends of lady Macbeth are essential to the plot. Without the pressure of his wife Macbeth would never have been altered into a corrupt and ungodly man.</a:t>
            </a:r>
            <a:endParaRPr lang="en-US" dirty="0"/>
          </a:p>
        </p:txBody>
      </p:sp>
    </p:spTree>
    <p:extLst>
      <p:ext uri="{BB962C8B-B14F-4D97-AF65-F5344CB8AC3E}">
        <p14:creationId xmlns:p14="http://schemas.microsoft.com/office/powerpoint/2010/main" val="3142803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 Points</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a:t>The expression, the ‘weird sisters’, </a:t>
            </a:r>
            <a:r>
              <a:rPr lang="en-US" dirty="0" smtClean="0"/>
              <a:t>used from the 1400’s means ‘fatal sisters’. The word ‘weird’ in the old </a:t>
            </a:r>
            <a:r>
              <a:rPr lang="en-US" dirty="0"/>
              <a:t>E</a:t>
            </a:r>
            <a:r>
              <a:rPr lang="en-US" dirty="0" smtClean="0"/>
              <a:t>nglish form was a noun meaning fate. </a:t>
            </a:r>
          </a:p>
          <a:p>
            <a:r>
              <a:rPr lang="en-US" dirty="0" smtClean="0"/>
              <a:t>The witches describe themselves as fore-tellers of destiny – ‘the weird sisters hand in hand’</a:t>
            </a:r>
            <a:endParaRPr lang="en-US" dirty="0"/>
          </a:p>
          <a:p>
            <a:r>
              <a:rPr lang="en-US" dirty="0"/>
              <a:t>At times, the weird sisters seem to represent general anxieties about the unknown. They also seem to represent fears of powerful women who invert traditional gender roles. </a:t>
            </a:r>
          </a:p>
        </p:txBody>
      </p:sp>
      <p:sp>
        <p:nvSpPr>
          <p:cNvPr id="4" name="Content Placeholder 3"/>
          <p:cNvSpPr>
            <a:spLocks noGrp="1"/>
          </p:cNvSpPr>
          <p:nvPr>
            <p:ph sz="half" idx="2"/>
          </p:nvPr>
        </p:nvSpPr>
        <p:spPr/>
        <p:txBody>
          <a:bodyPr>
            <a:normAutofit fontScale="77500" lnSpcReduction="20000"/>
          </a:bodyPr>
          <a:lstStyle/>
          <a:p>
            <a:r>
              <a:rPr lang="en-US" dirty="0" smtClean="0"/>
              <a:t>When the second witch is asked where she had been she replies, ‘killing swine’, this implies she enjoys being devilish. </a:t>
            </a:r>
          </a:p>
          <a:p>
            <a:r>
              <a:rPr lang="en-US" dirty="0" smtClean="0"/>
              <a:t>The impression the audience gets of the witches is that they are hideously evil.</a:t>
            </a:r>
          </a:p>
          <a:p>
            <a:r>
              <a:rPr lang="en-US" dirty="0" smtClean="0"/>
              <a:t>In Shakespeare's time, witches were seen to have supernatural powers, they could transform themselves into other shapes, usually animals.</a:t>
            </a:r>
            <a:endParaRPr lang="en-US" dirty="0"/>
          </a:p>
        </p:txBody>
      </p:sp>
    </p:spTree>
    <p:extLst>
      <p:ext uri="{BB962C8B-B14F-4D97-AF65-F5344CB8AC3E}">
        <p14:creationId xmlns:p14="http://schemas.microsoft.com/office/powerpoint/2010/main" val="526045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grayscl/>
          </a:blip>
          <a:stretch>
            <a:fillRect/>
          </a:stretch>
        </p:blipFill>
        <p:spPr>
          <a:xfrm>
            <a:off x="0" y="0"/>
            <a:ext cx="9280356" cy="6977202"/>
          </a:xfrm>
          <a:prstGeom prst="rect">
            <a:avLst/>
          </a:prstGeom>
        </p:spPr>
      </p:pic>
    </p:spTree>
    <p:extLst>
      <p:ext uri="{BB962C8B-B14F-4D97-AF65-F5344CB8AC3E}">
        <p14:creationId xmlns:p14="http://schemas.microsoft.com/office/powerpoint/2010/main" val="2345454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Supernatural</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a:t>
            </a:r>
            <a:r>
              <a:rPr lang="en-US" dirty="0" smtClean="0"/>
              <a:t>Macbeth, the </a:t>
            </a:r>
            <a:r>
              <a:rPr lang="en-US" dirty="0"/>
              <a:t>supernatural is an integral part of the structure of the plot. It provides a catalyst for action, an insight into character, and augments the impact of many key scenes</a:t>
            </a:r>
            <a:r>
              <a:rPr lang="en-US" dirty="0" smtClean="0"/>
              <a:t>. </a:t>
            </a:r>
          </a:p>
          <a:p>
            <a:r>
              <a:rPr lang="en-US" dirty="0" smtClean="0"/>
              <a:t>The </a:t>
            </a:r>
            <a:r>
              <a:rPr lang="en-US" dirty="0"/>
              <a:t>supernatural appears to the audience in many varied forms - not only does a ghost appear </a:t>
            </a:r>
            <a:r>
              <a:rPr lang="en-US" dirty="0" err="1" smtClean="0"/>
              <a:t>bu</a:t>
            </a:r>
            <a:r>
              <a:rPr lang="en-US" dirty="0" smtClean="0"/>
              <a:t> </a:t>
            </a:r>
            <a:r>
              <a:rPr lang="en-US" dirty="0" err="1" smtClean="0"/>
              <a:t>alsot</a:t>
            </a:r>
            <a:r>
              <a:rPr lang="en-US" dirty="0" smtClean="0"/>
              <a:t> </a:t>
            </a:r>
            <a:r>
              <a:rPr lang="en-US" dirty="0"/>
              <a:t>a floating dagger, witches, and prophetic apparitions make appearances</a:t>
            </a:r>
            <a:r>
              <a:rPr lang="en-US" dirty="0" smtClean="0"/>
              <a:t>.</a:t>
            </a:r>
          </a:p>
          <a:p>
            <a:r>
              <a:rPr lang="en-US" dirty="0">
                <a:solidFill>
                  <a:schemeClr val="tx1"/>
                </a:solidFill>
              </a:rPr>
              <a:t>Shakespeare’s contemporaries believed in the supernatural very strongly and a majority of them were frightened of it, including the king of that time</a:t>
            </a:r>
            <a:r>
              <a:rPr lang="en-US" dirty="0" smtClean="0">
                <a:solidFill>
                  <a:schemeClr val="tx1"/>
                </a:solidFill>
              </a:rPr>
              <a:t>, King James I.</a:t>
            </a:r>
            <a:endParaRPr lang="en-US" dirty="0">
              <a:solidFill>
                <a:schemeClr val="tx1"/>
              </a:solidFill>
            </a:endParaRPr>
          </a:p>
        </p:txBody>
      </p:sp>
    </p:spTree>
    <p:extLst>
      <p:ext uri="{BB962C8B-B14F-4D97-AF65-F5344CB8AC3E}">
        <p14:creationId xmlns:p14="http://schemas.microsoft.com/office/powerpoint/2010/main" val="272365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Witches</a:t>
            </a:r>
            <a:br>
              <a:rPr lang="en-US" dirty="0" smtClean="0"/>
            </a:br>
            <a:r>
              <a:rPr lang="pl-PL" sz="2000" dirty="0">
                <a:hlinkClick r:id="rId2"/>
              </a:rPr>
              <a:t>http://</a:t>
            </a:r>
            <a:r>
              <a:rPr lang="pl-PL" sz="2000" dirty="0" err="1">
                <a:hlinkClick r:id="rId2"/>
              </a:rPr>
              <a:t>www.youtube.com</a:t>
            </a:r>
            <a:r>
              <a:rPr lang="pl-PL" sz="2000" dirty="0">
                <a:hlinkClick r:id="rId2"/>
              </a:rPr>
              <a:t>/</a:t>
            </a:r>
            <a:r>
              <a:rPr lang="pl-PL" sz="2000" dirty="0" err="1">
                <a:hlinkClick r:id="rId2"/>
              </a:rPr>
              <a:t>watch?v</a:t>
            </a:r>
            <a:r>
              <a:rPr lang="pl-PL" sz="2000" dirty="0">
                <a:hlinkClick r:id="rId2"/>
              </a:rPr>
              <a:t>=DorcFBk4sf8</a:t>
            </a:r>
            <a:endParaRPr lang="en-US" dirty="0"/>
          </a:p>
        </p:txBody>
      </p:sp>
    </p:spTree>
    <p:extLst>
      <p:ext uri="{BB962C8B-B14F-4D97-AF65-F5344CB8AC3E}">
        <p14:creationId xmlns:p14="http://schemas.microsoft.com/office/powerpoint/2010/main" val="402458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Witches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witches were a symbol of evil, and Shakespeare uses this fear of the devil to give his plays an additional eerie atmosphere and haunting effect.</a:t>
            </a:r>
          </a:p>
          <a:p>
            <a:r>
              <a:rPr lang="en-US" dirty="0" smtClean="0"/>
              <a:t>They intrigue </a:t>
            </a:r>
            <a:r>
              <a:rPr lang="en-US" dirty="0"/>
              <a:t>the audience to see if they are correct in their prophecies</a:t>
            </a:r>
            <a:r>
              <a:rPr lang="en-US" dirty="0" smtClean="0"/>
              <a:t>.</a:t>
            </a:r>
          </a:p>
          <a:p>
            <a:r>
              <a:rPr lang="en-US" dirty="0" smtClean="0"/>
              <a:t>The witches are the most striking voice of unnaturalness and disorder. Lady Macbeth offers no comment on the witches, the ‘metaphysical aid’, who promise so much to her husband. </a:t>
            </a:r>
          </a:p>
          <a:p>
            <a:r>
              <a:rPr lang="en-US" dirty="0" smtClean="0"/>
              <a:t>It is Macbeth who needs the witches to tell him what is in his own mind, but is too afraid to acknowledge – he refers to them as ‘instruments </a:t>
            </a:r>
            <a:r>
              <a:rPr lang="en-US" smtClean="0"/>
              <a:t>of darkness’</a:t>
            </a:r>
            <a:endParaRPr lang="en-US" dirty="0" smtClean="0"/>
          </a:p>
          <a:p>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328987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Floating Dagger</a:t>
            </a:r>
            <a:br>
              <a:rPr lang="en-US" dirty="0" smtClean="0"/>
            </a:br>
            <a:r>
              <a:rPr lang="pl-PL" sz="2000" dirty="0">
                <a:hlinkClick r:id="rId2"/>
              </a:rPr>
              <a:t>http://</a:t>
            </a:r>
            <a:r>
              <a:rPr lang="pl-PL" sz="2000" dirty="0" err="1">
                <a:hlinkClick r:id="rId2"/>
              </a:rPr>
              <a:t>www.youtube.com</a:t>
            </a:r>
            <a:r>
              <a:rPr lang="pl-PL" sz="2000" dirty="0">
                <a:hlinkClick r:id="rId2"/>
              </a:rPr>
              <a:t>/</a:t>
            </a:r>
            <a:r>
              <a:rPr lang="pl-PL" sz="2000" dirty="0" err="1">
                <a:hlinkClick r:id="rId2"/>
              </a:rPr>
              <a:t>watch?v</a:t>
            </a:r>
            <a:r>
              <a:rPr lang="pl-PL" sz="2000" dirty="0">
                <a:hlinkClick r:id="rId2"/>
              </a:rPr>
              <a:t>=pusU90ov8pQ</a:t>
            </a:r>
            <a:endParaRPr lang="en-US" sz="2000" dirty="0"/>
          </a:p>
        </p:txBody>
      </p:sp>
      <p:sp>
        <p:nvSpPr>
          <p:cNvPr id="8" name="Content Placeholder 7"/>
          <p:cNvSpPr>
            <a:spLocks noGrp="1"/>
          </p:cNvSpPr>
          <p:nvPr>
            <p:ph sz="half" idx="2"/>
          </p:nvPr>
        </p:nvSpPr>
        <p:spPr>
          <a:xfrm>
            <a:off x="5012257" y="2209801"/>
            <a:ext cx="3657600" cy="3657600"/>
          </a:xfrm>
        </p:spPr>
        <p:txBody>
          <a:bodyPr>
            <a:normAutofit fontScale="92500"/>
          </a:bodyPr>
          <a:lstStyle/>
          <a:p>
            <a:r>
              <a:rPr lang="en-US" dirty="0" smtClean="0"/>
              <a:t>Another form </a:t>
            </a:r>
            <a:r>
              <a:rPr lang="en-US" dirty="0"/>
              <a:t>of the supernatural is the air-</a:t>
            </a:r>
            <a:r>
              <a:rPr lang="en-US" dirty="0" smtClean="0"/>
              <a:t>drawn  dagger </a:t>
            </a:r>
            <a:r>
              <a:rPr lang="en-US" dirty="0"/>
              <a:t>which leads Macbeth to his victim. When the dagger appears to him, Macbeth finally becomes victim to the delusions of his fevered brain. The dagger points to Duncan's room and appears to be covered in </a:t>
            </a:r>
            <a:r>
              <a:rPr lang="en-US" dirty="0" smtClean="0"/>
              <a:t>blood.</a:t>
            </a:r>
            <a:endParaRPr lang="en-US" dirty="0"/>
          </a:p>
        </p:txBody>
      </p:sp>
      <p:sp>
        <p:nvSpPr>
          <p:cNvPr id="3" name="Content Placeholder 2"/>
          <p:cNvSpPr>
            <a:spLocks noGrp="1"/>
          </p:cNvSpPr>
          <p:nvPr>
            <p:ph sz="half" idx="2"/>
          </p:nvPr>
        </p:nvSpPr>
        <p:spPr/>
        <p:txBody>
          <a:bodyPr/>
          <a:lstStyle/>
          <a:p>
            <a:endParaRPr lang="en-US"/>
          </a:p>
        </p:txBody>
      </p:sp>
    </p:spTree>
    <p:extLst>
      <p:ext uri="{BB962C8B-B14F-4D97-AF65-F5344CB8AC3E}">
        <p14:creationId xmlns:p14="http://schemas.microsoft.com/office/powerpoint/2010/main" val="3999801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Floating Dagger</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a:t>This dagger encourages or “pushes” Macbeth to commit the crime. Although it is meant to encourage Macbeth to do the murder, it is at the same time, showing the audience that what Macbeth is about to do, although it being obvious, is evil. Shakespeare uses the supernatural to guide the audience to show what evil is. You begin to notice, as you read through the play, that supernatural is used in all places where evil is present. </a:t>
            </a:r>
          </a:p>
        </p:txBody>
      </p:sp>
      <p:sp>
        <p:nvSpPr>
          <p:cNvPr id="4" name="Content Placeholder 3"/>
          <p:cNvSpPr>
            <a:spLocks noGrp="1"/>
          </p:cNvSpPr>
          <p:nvPr>
            <p:ph sz="half" idx="2"/>
          </p:nvPr>
        </p:nvSpPr>
        <p:spPr/>
        <p:txBody>
          <a:bodyPr>
            <a:normAutofit fontScale="77500" lnSpcReduction="20000"/>
          </a:bodyPr>
          <a:lstStyle/>
          <a:p>
            <a:r>
              <a:rPr lang="en-US" dirty="0"/>
              <a:t> Even if we decide the dagger comes sent from the supernatural realm, is it sent from heaven or hell? Does it encourage or discourage the deed? Does the blood it bears seek to appall or </a:t>
            </a:r>
            <a:r>
              <a:rPr lang="en-US" dirty="0" err="1"/>
              <a:t>enthral</a:t>
            </a:r>
            <a:r>
              <a:rPr lang="en-US" dirty="0"/>
              <a:t>? The text, it seems, provides no definitive answer, and from this we are probably to feel the same duality, the same uncertainty, as Macbeth.</a:t>
            </a:r>
          </a:p>
        </p:txBody>
      </p:sp>
    </p:spTree>
    <p:extLst>
      <p:ext uri="{BB962C8B-B14F-4D97-AF65-F5344CB8AC3E}">
        <p14:creationId xmlns:p14="http://schemas.microsoft.com/office/powerpoint/2010/main" val="3506503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Ghost of </a:t>
            </a:r>
            <a:r>
              <a:rPr lang="en-US" dirty="0" err="1" smtClean="0"/>
              <a:t>Banquo</a:t>
            </a:r>
            <a:endParaRPr lang="en-US" dirty="0"/>
          </a:p>
        </p:txBody>
      </p:sp>
      <p:sp>
        <p:nvSpPr>
          <p:cNvPr id="3" name="Content Placeholder 2"/>
          <p:cNvSpPr>
            <a:spLocks noGrp="1"/>
          </p:cNvSpPr>
          <p:nvPr>
            <p:ph sz="half" idx="1"/>
          </p:nvPr>
        </p:nvSpPr>
        <p:spPr>
          <a:xfrm>
            <a:off x="685800" y="2209801"/>
            <a:ext cx="3872972" cy="3657600"/>
          </a:xfrm>
        </p:spPr>
        <p:txBody>
          <a:bodyPr>
            <a:normAutofit fontScale="92500" lnSpcReduction="20000"/>
          </a:bodyPr>
          <a:lstStyle/>
          <a:p>
            <a:r>
              <a:rPr lang="en-US" dirty="0"/>
              <a:t>The appearance of </a:t>
            </a:r>
            <a:r>
              <a:rPr lang="en-US" dirty="0" err="1"/>
              <a:t>Banquo's</a:t>
            </a:r>
            <a:r>
              <a:rPr lang="en-US" dirty="0"/>
              <a:t> ghost provides insight into Macbeth's character. It shows the level that Macbeth's mind has recessed to. When he sees the ghost he reacts with horror and upsets the guests. </a:t>
            </a:r>
            <a:endParaRPr lang="en-US" dirty="0" smtClean="0"/>
          </a:p>
          <a:p>
            <a:r>
              <a:rPr lang="en-US" dirty="0" err="1" smtClean="0"/>
              <a:t>Banquo’s</a:t>
            </a:r>
            <a:r>
              <a:rPr lang="en-US" dirty="0" smtClean="0"/>
              <a:t> </a:t>
            </a:r>
            <a:r>
              <a:rPr lang="en-US" dirty="0"/>
              <a:t>ghost is the supernatural symbol of the acts that Macbeth committed and also the other, more peaceful path that Macbeth could have chosen.</a:t>
            </a:r>
          </a:p>
          <a:p>
            <a:endParaRPr lang="en-US" dirty="0"/>
          </a:p>
        </p:txBody>
      </p:sp>
      <p:pic>
        <p:nvPicPr>
          <p:cNvPr id="4" name="Picture 3"/>
          <p:cNvPicPr>
            <a:picLocks noChangeAspect="1"/>
          </p:cNvPicPr>
          <p:nvPr/>
        </p:nvPicPr>
        <p:blipFill>
          <a:blip r:embed="rId2">
            <a:grayscl/>
          </a:blip>
          <a:stretch>
            <a:fillRect/>
          </a:stretch>
        </p:blipFill>
        <p:spPr>
          <a:xfrm>
            <a:off x="5304603" y="2057400"/>
            <a:ext cx="2956634" cy="4434951"/>
          </a:xfrm>
          <a:prstGeom prst="rect">
            <a:avLst/>
          </a:prstGeom>
        </p:spPr>
      </p:pic>
    </p:spTree>
    <p:extLst>
      <p:ext uri="{BB962C8B-B14F-4D97-AF65-F5344CB8AC3E}">
        <p14:creationId xmlns:p14="http://schemas.microsoft.com/office/powerpoint/2010/main" val="4025893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Ghost of </a:t>
            </a:r>
            <a:r>
              <a:rPr lang="en-US" dirty="0" err="1" smtClean="0"/>
              <a:t>Banquo</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err="1"/>
              <a:t>Banquo’s</a:t>
            </a:r>
            <a:r>
              <a:rPr lang="en-US" dirty="0"/>
              <a:t> ghost serves to show the path that Macbeth could have chosen as well as serving as a reminder of Macbeth’s deeds. It is in this way that </a:t>
            </a:r>
            <a:r>
              <a:rPr lang="en-US" dirty="0" err="1"/>
              <a:t>Banquo</a:t>
            </a:r>
            <a:r>
              <a:rPr lang="en-US" dirty="0"/>
              <a:t> haunts Macbeth in two ways. </a:t>
            </a:r>
            <a:r>
              <a:rPr lang="en-US" dirty="0" err="1"/>
              <a:t>Banquo’s</a:t>
            </a:r>
            <a:r>
              <a:rPr lang="en-US" dirty="0"/>
              <a:t> ghost serves as a reminder of the horrors Macbeth committed to gain the crown and the innocent blood he spilled. </a:t>
            </a:r>
            <a:r>
              <a:rPr lang="en-US" dirty="0" err="1"/>
              <a:t>Banquo’s</a:t>
            </a:r>
            <a:r>
              <a:rPr lang="en-US" dirty="0"/>
              <a:t> haunting unnerves Macbeth and unsettles his conscience</a:t>
            </a:r>
            <a:r>
              <a:rPr lang="en-US" dirty="0" smtClean="0"/>
              <a:t>:</a:t>
            </a:r>
            <a:endParaRPr lang="en-US" dirty="0"/>
          </a:p>
        </p:txBody>
      </p:sp>
      <p:sp>
        <p:nvSpPr>
          <p:cNvPr id="4" name="Content Placeholder 3"/>
          <p:cNvSpPr>
            <a:spLocks noGrp="1"/>
          </p:cNvSpPr>
          <p:nvPr>
            <p:ph sz="half" idx="2"/>
          </p:nvPr>
        </p:nvSpPr>
        <p:spPr/>
        <p:txBody>
          <a:bodyPr>
            <a:normAutofit fontScale="77500" lnSpcReduction="20000"/>
          </a:bodyPr>
          <a:lstStyle/>
          <a:p>
            <a:r>
              <a:rPr lang="en-US" dirty="0"/>
              <a:t>Blood hath been shed ere now, </a:t>
            </a:r>
            <a:r>
              <a:rPr lang="en-US" dirty="0" err="1"/>
              <a:t>i</a:t>
            </a:r>
            <a:r>
              <a:rPr lang="en-US" dirty="0"/>
              <a:t>’ </a:t>
            </a:r>
            <a:r>
              <a:rPr lang="en-US" dirty="0" err="1"/>
              <a:t>th</a:t>
            </a:r>
            <a:r>
              <a:rPr lang="en-US" dirty="0"/>
              <a:t>’ olden time, / Ere human statute purged the gentle weal: / Ay, and since too, murders have been performed / Too terrible for the ear. The time has been/ That, when the brains were out, the man would die, /And there an end. But now they rise again/ With twenty mortal murders on their crowns/ And push us from our stools. This is more strange/ Than such a murder is. (3.4.75-83</a:t>
            </a:r>
            <a:r>
              <a:rPr lang="en-US" dirty="0" smtClean="0"/>
              <a:t>)</a:t>
            </a:r>
          </a:p>
        </p:txBody>
      </p:sp>
    </p:spTree>
    <p:extLst>
      <p:ext uri="{BB962C8B-B14F-4D97-AF65-F5344CB8AC3E}">
        <p14:creationId xmlns:p14="http://schemas.microsoft.com/office/powerpoint/2010/main" val="1963330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Prophetic Apparitions</a:t>
            </a:r>
            <a:br>
              <a:rPr lang="en-US" dirty="0" smtClean="0"/>
            </a:br>
            <a:r>
              <a:rPr lang="pl-PL" sz="2000" dirty="0">
                <a:hlinkClick r:id="rId2"/>
              </a:rPr>
              <a:t>http://</a:t>
            </a:r>
            <a:r>
              <a:rPr lang="pl-PL" sz="2000" dirty="0" err="1">
                <a:hlinkClick r:id="rId2"/>
              </a:rPr>
              <a:t>www.youtube.com</a:t>
            </a:r>
            <a:r>
              <a:rPr lang="pl-PL" sz="2000" dirty="0">
                <a:hlinkClick r:id="rId2"/>
              </a:rPr>
              <a:t>/</a:t>
            </a:r>
            <a:r>
              <a:rPr lang="pl-PL" sz="2000" dirty="0" err="1">
                <a:hlinkClick r:id="rId2"/>
              </a:rPr>
              <a:t>watch?v</a:t>
            </a:r>
            <a:r>
              <a:rPr lang="pl-PL" sz="2000" dirty="0">
                <a:hlinkClick r:id="rId2"/>
              </a:rPr>
              <a:t>=Vr8b9SQ68sw</a:t>
            </a:r>
            <a:endParaRPr lang="en-US" sz="2000" dirty="0"/>
          </a:p>
        </p:txBody>
      </p:sp>
      <p:sp>
        <p:nvSpPr>
          <p:cNvPr id="3" name="Content Placeholder 2"/>
          <p:cNvSpPr>
            <a:spLocks noGrp="1"/>
          </p:cNvSpPr>
          <p:nvPr>
            <p:ph sz="half" idx="1"/>
          </p:nvPr>
        </p:nvSpPr>
        <p:spPr>
          <a:xfrm>
            <a:off x="685800" y="2254406"/>
            <a:ext cx="3657600" cy="3657600"/>
          </a:xfrm>
        </p:spPr>
        <p:txBody>
          <a:bodyPr>
            <a:normAutofit fontScale="70000" lnSpcReduction="20000"/>
          </a:bodyPr>
          <a:lstStyle/>
          <a:p>
            <a:r>
              <a:rPr lang="en-US" dirty="0"/>
              <a:t>The first apparition is Macbeth's own head (later to be cut off by </a:t>
            </a:r>
            <a:r>
              <a:rPr lang="en-US" dirty="0" err="1"/>
              <a:t>Macduff</a:t>
            </a:r>
            <a:r>
              <a:rPr lang="en-US" dirty="0" smtClean="0"/>
              <a:t>) - </a:t>
            </a:r>
            <a:r>
              <a:rPr lang="en-US" dirty="0"/>
              <a:t>confirming his fears of </a:t>
            </a:r>
            <a:r>
              <a:rPr lang="en-US" dirty="0" err="1"/>
              <a:t>Macduff</a:t>
            </a:r>
            <a:r>
              <a:rPr lang="en-US" dirty="0"/>
              <a:t>. </a:t>
            </a:r>
          </a:p>
          <a:p>
            <a:r>
              <a:rPr lang="en-US" dirty="0" smtClean="0"/>
              <a:t>The </a:t>
            </a:r>
            <a:r>
              <a:rPr lang="en-US" dirty="0"/>
              <a:t>second apparition tells Macbeth that he can not be harmed by no one born of </a:t>
            </a:r>
            <a:r>
              <a:rPr lang="en-US" dirty="0" smtClean="0"/>
              <a:t>woman - this </a:t>
            </a:r>
            <a:r>
              <a:rPr lang="en-US" dirty="0"/>
              <a:t>knowledge gives Macbeth a false sense of security because he believes that he </a:t>
            </a:r>
            <a:r>
              <a:rPr lang="en-US" dirty="0" smtClean="0"/>
              <a:t>is somewhat invincible </a:t>
            </a:r>
          </a:p>
          <a:p>
            <a:r>
              <a:rPr lang="en-US" dirty="0" smtClean="0"/>
              <a:t>A </a:t>
            </a:r>
            <a:r>
              <a:rPr lang="en-US" dirty="0"/>
              <a:t>child with a crown on his head, the third apparition, represents Malcolm, Duncan's son. This apparition also gives Macbeth a false sense of security because </a:t>
            </a:r>
            <a:r>
              <a:rPr lang="en-US" dirty="0" smtClean="0"/>
              <a:t>it is followed by the </a:t>
            </a:r>
            <a:r>
              <a:rPr lang="en-US" dirty="0" err="1"/>
              <a:t>Birnam</a:t>
            </a:r>
            <a:r>
              <a:rPr lang="en-US" dirty="0"/>
              <a:t> Wood prophecy. </a:t>
            </a:r>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9364825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majorFont>
      <a:minorFont>
        <a:latin typeface="Calisto MT"/>
        <a:ea typeface=""/>
        <a:cs typeface=""/>
        <a:font script="Jpan" typeface="ＭＳ 明朝"/>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939</TotalTime>
  <Words>1171</Words>
  <Application>Microsoft Macintosh PowerPoint</Application>
  <PresentationFormat>On-screen Show (4:3)</PresentationFormat>
  <Paragraphs>43</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Calisto MT</vt:lpstr>
      <vt:lpstr>Wingdings</vt:lpstr>
      <vt:lpstr>Folio</vt:lpstr>
      <vt:lpstr>Supernatural Elements in Macbeth</vt:lpstr>
      <vt:lpstr>The Supernatural</vt:lpstr>
      <vt:lpstr>The Witches http://www.youtube.com/watch?v=DorcFBk4sf8</vt:lpstr>
      <vt:lpstr>The Witches</vt:lpstr>
      <vt:lpstr>Floating Dagger http://www.youtube.com/watch?v=pusU90ov8pQ</vt:lpstr>
      <vt:lpstr>Floating Dagger</vt:lpstr>
      <vt:lpstr>Ghost of Banquo</vt:lpstr>
      <vt:lpstr>Ghost of Banquo</vt:lpstr>
      <vt:lpstr>Prophetic Apparitions http://www.youtube.com/watch?v=Vr8b9SQ68sw</vt:lpstr>
      <vt:lpstr>Macbeths Reaction to the Supernatural http://www.youtube.com/watch?v=a_T0BSZ3J_c</vt:lpstr>
      <vt:lpstr>Effect on the Play</vt:lpstr>
      <vt:lpstr>Contextual Points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Supernatural Elements in Macbeth</dc:title>
  <dc:creator>Molly</dc:creator>
  <cp:lastModifiedBy>Prumm, Kate</cp:lastModifiedBy>
  <cp:revision>25</cp:revision>
  <dcterms:created xsi:type="dcterms:W3CDTF">2011-11-13T15:25:14Z</dcterms:created>
  <dcterms:modified xsi:type="dcterms:W3CDTF">2016-10-04T07:29:07Z</dcterms:modified>
</cp:coreProperties>
</file>